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"/>
  </p:notesMasterIdLst>
  <p:sldIdLst>
    <p:sldId id="386" r:id="rId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EBC"/>
    <a:srgbClr val="2CF495"/>
    <a:srgbClr val="FC3710"/>
    <a:srgbClr val="E06571"/>
    <a:srgbClr val="E4FED2"/>
    <a:srgbClr val="21309F"/>
    <a:srgbClr val="00823B"/>
    <a:srgbClr val="0F58B1"/>
    <a:srgbClr val="0868B8"/>
    <a:srgbClr val="018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5" autoAdjust="0"/>
    <p:restoredTop sz="95717" autoAdjust="0"/>
  </p:normalViewPr>
  <p:slideViewPr>
    <p:cSldViewPr>
      <p:cViewPr varScale="1">
        <p:scale>
          <a:sx n="98" d="100"/>
          <a:sy n="98" d="100"/>
        </p:scale>
        <p:origin x="-4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B7360-17C9-4F62-AD05-391367A7CEC8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55BEB-5EFA-454F-A8FD-19DC90E77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000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D845-735C-4624-92AA-45D73250BCDE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AA0F-3468-4721-8A9F-038063DCD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D845-735C-4624-92AA-45D73250BCDE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AA0F-3468-4721-8A9F-038063DCD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D845-735C-4624-92AA-45D73250BCDE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AA0F-3468-4721-8A9F-038063DCD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D845-735C-4624-92AA-45D73250BCDE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AA0F-3468-4721-8A9F-038063DCD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D845-735C-4624-92AA-45D73250BCDE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AA0F-3468-4721-8A9F-038063DCD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D845-735C-4624-92AA-45D73250BCDE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AA0F-3468-4721-8A9F-038063DCD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D845-735C-4624-92AA-45D73250BCDE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AA0F-3468-4721-8A9F-038063DCD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D845-735C-4624-92AA-45D73250BCDE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AA0F-3468-4721-8A9F-038063DCD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D845-735C-4624-92AA-45D73250BCDE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AA0F-3468-4721-8A9F-038063DCD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D845-735C-4624-92AA-45D73250BCDE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AA0F-3468-4721-8A9F-038063DCD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D845-735C-4624-92AA-45D73250BCDE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AA0F-3468-4721-8A9F-038063DCD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AD845-735C-4624-92AA-45D73250BCDE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7AA0F-3468-4721-8A9F-038063DCD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Группа 65"/>
          <p:cNvGrpSpPr>
            <a:grpSpLocks/>
          </p:cNvGrpSpPr>
          <p:nvPr/>
        </p:nvGrpSpPr>
        <p:grpSpPr bwMode="auto">
          <a:xfrm>
            <a:off x="-252536" y="-27384"/>
            <a:ext cx="9412288" cy="733062"/>
            <a:chOff x="-267776" y="-20538"/>
            <a:chExt cx="9434300" cy="645290"/>
          </a:xfrm>
        </p:grpSpPr>
        <p:sp>
          <p:nvSpPr>
            <p:cNvPr id="121" name="Прямоугольник 120"/>
            <p:cNvSpPr/>
            <p:nvPr/>
          </p:nvSpPr>
          <p:spPr>
            <a:xfrm>
              <a:off x="-11514" y="-20538"/>
              <a:ext cx="9168028" cy="64529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lIns="103114" tIns="51554" rIns="103114" bIns="51554" anchor="ctr">
              <a:spAutoFit/>
            </a:bodyPr>
            <a:lstStyle/>
            <a:p>
              <a:pPr algn="ctr" defTabSz="821786" eaLnBrk="1" hangingPunct="1">
                <a:defRPr/>
              </a:pPr>
              <a:endParaRPr lang="ru-RU" sz="1400" b="1" kern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-267776" y="138134"/>
              <a:ext cx="9060991" cy="294254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algn="ctr" defTabSz="964039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b="1" dirty="0">
                <a:gradFill flip="none" rotWithShape="1">
                  <a:gsLst>
                    <a:gs pos="0">
                      <a:srgbClr val="4F81BD">
                        <a:lumMod val="50000"/>
                      </a:srgbClr>
                    </a:gs>
                    <a:gs pos="50000">
                      <a:srgbClr val="4F81BD">
                        <a:lumMod val="75000"/>
                      </a:srgbClr>
                    </a:gs>
                    <a:gs pos="100000">
                      <a:srgbClr val="4F81BD">
                        <a:lumMod val="60000"/>
                        <a:lumOff val="40000"/>
                      </a:srgbClr>
                    </a:gs>
                  </a:gsLst>
                  <a:lin ang="16200000" scaled="1"/>
                  <a:tileRect/>
                </a:gradFill>
                <a:cs typeface="Arial" pitchFamily="34" charset="0"/>
              </a:endParaRPr>
            </a:p>
          </p:txBody>
        </p:sp>
        <p:pic>
          <p:nvPicPr>
            <p:cNvPr id="123" name="Рисунок 7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4633" y="13831"/>
              <a:ext cx="1331891" cy="585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35496" y="-27385"/>
            <a:ext cx="8822810" cy="798909"/>
          </a:xfrm>
          <a:noFill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Схема движения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участников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мероприятия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" y="723900"/>
            <a:ext cx="9157735" cy="612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2" name="Заголовок 1"/>
          <p:cNvSpPr txBox="1">
            <a:spLocks/>
          </p:cNvSpPr>
          <p:nvPr/>
        </p:nvSpPr>
        <p:spPr>
          <a:xfrm>
            <a:off x="-4211" y="6031694"/>
            <a:ext cx="9144000" cy="826306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7960628" y="6336396"/>
            <a:ext cx="987770" cy="225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b="1" dirty="0"/>
              <a:t>VIP </a:t>
            </a:r>
            <a:r>
              <a:rPr lang="ru-RU" sz="1100" b="1" dirty="0"/>
              <a:t>парковка</a:t>
            </a:r>
          </a:p>
        </p:txBody>
      </p:sp>
      <p:pic>
        <p:nvPicPr>
          <p:cNvPr id="227" name="Picture 7" descr="http://antanta-energo.ru/wp-content/uploads/2015/03/%D0%BF%D0%B0%D1%80%D0%BA%D0%B8%D0%BD%D0%B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8274" y="6093296"/>
            <a:ext cx="331393" cy="258794"/>
          </a:xfrm>
          <a:prstGeom prst="rect">
            <a:avLst/>
          </a:prstGeom>
          <a:noFill/>
        </p:spPr>
      </p:pic>
      <p:cxnSp>
        <p:nvCxnSpPr>
          <p:cNvPr id="228" name="Прямая со стрелкой 227"/>
          <p:cNvCxnSpPr/>
          <p:nvPr/>
        </p:nvCxnSpPr>
        <p:spPr>
          <a:xfrm>
            <a:off x="2436913" y="6273496"/>
            <a:ext cx="1224136" cy="0"/>
          </a:xfrm>
          <a:prstGeom prst="straightConnector1">
            <a:avLst/>
          </a:prstGeom>
          <a:ln>
            <a:solidFill>
              <a:srgbClr val="00B0F0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1" name="Прямая со стрелкой 230"/>
          <p:cNvCxnSpPr/>
          <p:nvPr/>
        </p:nvCxnSpPr>
        <p:spPr>
          <a:xfrm>
            <a:off x="389839" y="6266550"/>
            <a:ext cx="1224136" cy="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2" name="TextBox 231"/>
          <p:cNvSpPr txBox="1"/>
          <p:nvPr/>
        </p:nvSpPr>
        <p:spPr>
          <a:xfrm>
            <a:off x="111639" y="6328305"/>
            <a:ext cx="18438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100" b="1" dirty="0" smtClean="0"/>
              <a:t>Основной маршрут движения транспортных средств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4139952" y="6331118"/>
            <a:ext cx="1841268" cy="22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100" b="1" dirty="0"/>
              <a:t>Пеший маршрут движения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6276645" y="6331118"/>
            <a:ext cx="1242648" cy="225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100" b="1" dirty="0"/>
              <a:t>Маршрут выезда</a:t>
            </a:r>
          </a:p>
        </p:txBody>
      </p:sp>
      <p:cxnSp>
        <p:nvCxnSpPr>
          <p:cNvPr id="235" name="Прямая со стрелкой 234"/>
          <p:cNvCxnSpPr/>
          <p:nvPr/>
        </p:nvCxnSpPr>
        <p:spPr>
          <a:xfrm>
            <a:off x="6300192" y="6273496"/>
            <a:ext cx="1224136" cy="0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6" name="Прямая со стрелкой 235"/>
          <p:cNvCxnSpPr/>
          <p:nvPr/>
        </p:nvCxnSpPr>
        <p:spPr>
          <a:xfrm>
            <a:off x="4397044" y="6273496"/>
            <a:ext cx="1224136" cy="0"/>
          </a:xfrm>
          <a:prstGeom prst="straightConnector1">
            <a:avLst/>
          </a:prstGeom>
          <a:ln>
            <a:solidFill>
              <a:srgbClr val="FFFF00"/>
            </a:solidFill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7" name="TextBox 236"/>
          <p:cNvSpPr txBox="1"/>
          <p:nvPr/>
        </p:nvSpPr>
        <p:spPr>
          <a:xfrm>
            <a:off x="2046023" y="6331128"/>
            <a:ext cx="1949913" cy="48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100" b="1" dirty="0"/>
              <a:t>Маршрут  движения участников прибывающих индивидуально</a:t>
            </a:r>
            <a:endParaRPr lang="ru-RU" sz="1100" b="1" dirty="0"/>
          </a:p>
        </p:txBody>
      </p:sp>
      <p:graphicFrame>
        <p:nvGraphicFramePr>
          <p:cNvPr id="238" name="Таблица 2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442703"/>
              </p:ext>
            </p:extLst>
          </p:nvPr>
        </p:nvGraphicFramePr>
        <p:xfrm>
          <a:off x="-1" y="5868000"/>
          <a:ext cx="9144001" cy="21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marL="0" marR="0" lvl="0" indent="0" algn="l" defTabSz="91894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Прибытие участников ко Входной группе «В».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Т/средства, после высадки пассажиров, убывают на 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VIP </a:t>
                      </a:r>
                      <a:r>
                        <a:rPr lang="ru-RU" sz="10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парковку.</a:t>
                      </a:r>
                      <a:endParaRPr lang="ru-RU" sz="10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40" name="Picture 7" descr="http://antanta-energo.ru/wp-content/uploads/2015/03/%D0%BF%D0%B0%D1%80%D0%BA%D0%B8%D0%BD%D0%B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0431" y="1706080"/>
            <a:ext cx="185084" cy="195272"/>
          </a:xfrm>
          <a:prstGeom prst="rect">
            <a:avLst/>
          </a:prstGeom>
          <a:noFill/>
        </p:spPr>
      </p:pic>
      <p:cxnSp>
        <p:nvCxnSpPr>
          <p:cNvPr id="242" name="Прямая со стрелкой 241"/>
          <p:cNvCxnSpPr/>
          <p:nvPr/>
        </p:nvCxnSpPr>
        <p:spPr>
          <a:xfrm flipH="1">
            <a:off x="1190625" y="3767910"/>
            <a:ext cx="353670" cy="25164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Полилиния 247"/>
          <p:cNvSpPr/>
          <p:nvPr/>
        </p:nvSpPr>
        <p:spPr>
          <a:xfrm>
            <a:off x="1409700" y="1587091"/>
            <a:ext cx="2492605" cy="233313"/>
          </a:xfrm>
          <a:custGeom>
            <a:avLst/>
            <a:gdLst>
              <a:gd name="connsiteX0" fmla="*/ 0 w 2566988"/>
              <a:gd name="connsiteY0" fmla="*/ 433387 h 433387"/>
              <a:gd name="connsiteX1" fmla="*/ 338138 w 2566988"/>
              <a:gd name="connsiteY1" fmla="*/ 400050 h 433387"/>
              <a:gd name="connsiteX2" fmla="*/ 776288 w 2566988"/>
              <a:gd name="connsiteY2" fmla="*/ 352425 h 433387"/>
              <a:gd name="connsiteX3" fmla="*/ 1338263 w 2566988"/>
              <a:gd name="connsiteY3" fmla="*/ 285750 h 433387"/>
              <a:gd name="connsiteX4" fmla="*/ 1609725 w 2566988"/>
              <a:gd name="connsiteY4" fmla="*/ 238125 h 433387"/>
              <a:gd name="connsiteX5" fmla="*/ 1871663 w 2566988"/>
              <a:gd name="connsiteY5" fmla="*/ 185737 h 433387"/>
              <a:gd name="connsiteX6" fmla="*/ 2566988 w 2566988"/>
              <a:gd name="connsiteY6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6988" h="433387">
                <a:moveTo>
                  <a:pt x="0" y="433387"/>
                </a:moveTo>
                <a:lnTo>
                  <a:pt x="338138" y="400050"/>
                </a:lnTo>
                <a:lnTo>
                  <a:pt x="776288" y="352425"/>
                </a:lnTo>
                <a:lnTo>
                  <a:pt x="1338263" y="285750"/>
                </a:lnTo>
                <a:cubicBezTo>
                  <a:pt x="1477169" y="266700"/>
                  <a:pt x="1520825" y="254794"/>
                  <a:pt x="1609725" y="238125"/>
                </a:cubicBezTo>
                <a:cubicBezTo>
                  <a:pt x="1698625" y="221456"/>
                  <a:pt x="1712119" y="225424"/>
                  <a:pt x="1871663" y="185737"/>
                </a:cubicBezTo>
                <a:cubicBezTo>
                  <a:pt x="2031207" y="146050"/>
                  <a:pt x="2299097" y="73025"/>
                  <a:pt x="2566988" y="0"/>
                </a:cubicBezTo>
              </a:path>
            </a:pathLst>
          </a:cu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9" name="Полилиния 248"/>
          <p:cNvSpPr/>
          <p:nvPr/>
        </p:nvSpPr>
        <p:spPr>
          <a:xfrm>
            <a:off x="1409700" y="1543050"/>
            <a:ext cx="2610731" cy="242887"/>
          </a:xfrm>
          <a:custGeom>
            <a:avLst/>
            <a:gdLst>
              <a:gd name="connsiteX0" fmla="*/ 0 w 2566988"/>
              <a:gd name="connsiteY0" fmla="*/ 433387 h 433387"/>
              <a:gd name="connsiteX1" fmla="*/ 338138 w 2566988"/>
              <a:gd name="connsiteY1" fmla="*/ 400050 h 433387"/>
              <a:gd name="connsiteX2" fmla="*/ 776288 w 2566988"/>
              <a:gd name="connsiteY2" fmla="*/ 352425 h 433387"/>
              <a:gd name="connsiteX3" fmla="*/ 1338263 w 2566988"/>
              <a:gd name="connsiteY3" fmla="*/ 285750 h 433387"/>
              <a:gd name="connsiteX4" fmla="*/ 1609725 w 2566988"/>
              <a:gd name="connsiteY4" fmla="*/ 238125 h 433387"/>
              <a:gd name="connsiteX5" fmla="*/ 1871663 w 2566988"/>
              <a:gd name="connsiteY5" fmla="*/ 185737 h 433387"/>
              <a:gd name="connsiteX6" fmla="*/ 2566988 w 2566988"/>
              <a:gd name="connsiteY6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6988" h="433387">
                <a:moveTo>
                  <a:pt x="0" y="433387"/>
                </a:moveTo>
                <a:lnTo>
                  <a:pt x="338138" y="400050"/>
                </a:lnTo>
                <a:lnTo>
                  <a:pt x="776288" y="352425"/>
                </a:lnTo>
                <a:lnTo>
                  <a:pt x="1338263" y="285750"/>
                </a:lnTo>
                <a:cubicBezTo>
                  <a:pt x="1477169" y="266700"/>
                  <a:pt x="1520825" y="254794"/>
                  <a:pt x="1609725" y="238125"/>
                </a:cubicBezTo>
                <a:cubicBezTo>
                  <a:pt x="1698625" y="221456"/>
                  <a:pt x="1712119" y="225424"/>
                  <a:pt x="1871663" y="185737"/>
                </a:cubicBezTo>
                <a:cubicBezTo>
                  <a:pt x="2031207" y="146050"/>
                  <a:pt x="2299097" y="73025"/>
                  <a:pt x="2566988" y="0"/>
                </a:cubicBez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0" name="Группа 249"/>
          <p:cNvGrpSpPr/>
          <p:nvPr/>
        </p:nvGrpSpPr>
        <p:grpSpPr>
          <a:xfrm rot="20380144">
            <a:off x="3770746" y="1589553"/>
            <a:ext cx="299072" cy="246398"/>
            <a:chOff x="6348426" y="1284019"/>
            <a:chExt cx="299072" cy="246398"/>
          </a:xfrm>
        </p:grpSpPr>
        <p:sp>
          <p:nvSpPr>
            <p:cNvPr id="251" name="Дуга 250"/>
            <p:cNvSpPr/>
            <p:nvPr/>
          </p:nvSpPr>
          <p:spPr>
            <a:xfrm rot="976295">
              <a:off x="6348426" y="1284019"/>
              <a:ext cx="262296" cy="242169"/>
            </a:xfrm>
            <a:prstGeom prst="arc">
              <a:avLst/>
            </a:prstGeom>
            <a:noFill/>
            <a:ln w="317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2" name="Прямая со стрелкой 251"/>
            <p:cNvCxnSpPr/>
            <p:nvPr/>
          </p:nvCxnSpPr>
          <p:spPr>
            <a:xfrm rot="19483756" flipH="1">
              <a:off x="6549172" y="1431556"/>
              <a:ext cx="98326" cy="98861"/>
            </a:xfrm>
            <a:prstGeom prst="straightConnector1">
              <a:avLst/>
            </a:prstGeom>
            <a:ln w="317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3" name="Прямая со стрелкой 252"/>
          <p:cNvCxnSpPr/>
          <p:nvPr/>
        </p:nvCxnSpPr>
        <p:spPr>
          <a:xfrm flipV="1">
            <a:off x="4020431" y="1509297"/>
            <a:ext cx="246958" cy="3375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Полилиния 253"/>
          <p:cNvSpPr/>
          <p:nvPr/>
        </p:nvSpPr>
        <p:spPr>
          <a:xfrm>
            <a:off x="4348189" y="2256448"/>
            <a:ext cx="490538" cy="552185"/>
          </a:xfrm>
          <a:custGeom>
            <a:avLst/>
            <a:gdLst>
              <a:gd name="connsiteX0" fmla="*/ 0 w 490538"/>
              <a:gd name="connsiteY0" fmla="*/ 0 h 721441"/>
              <a:gd name="connsiteX1" fmla="*/ 104775 w 490538"/>
              <a:gd name="connsiteY1" fmla="*/ 609600 h 721441"/>
              <a:gd name="connsiteX2" fmla="*/ 176213 w 490538"/>
              <a:gd name="connsiteY2" fmla="*/ 714375 h 721441"/>
              <a:gd name="connsiteX3" fmla="*/ 314325 w 490538"/>
              <a:gd name="connsiteY3" fmla="*/ 704850 h 721441"/>
              <a:gd name="connsiteX4" fmla="*/ 490538 w 490538"/>
              <a:gd name="connsiteY4" fmla="*/ 647700 h 721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38" h="721441">
                <a:moveTo>
                  <a:pt x="0" y="0"/>
                </a:moveTo>
                <a:cubicBezTo>
                  <a:pt x="37703" y="245269"/>
                  <a:pt x="75406" y="490538"/>
                  <a:pt x="104775" y="609600"/>
                </a:cubicBezTo>
                <a:cubicBezTo>
                  <a:pt x="134144" y="728662"/>
                  <a:pt x="141288" y="698500"/>
                  <a:pt x="176213" y="714375"/>
                </a:cubicBezTo>
                <a:cubicBezTo>
                  <a:pt x="211138" y="730250"/>
                  <a:pt x="261938" y="715962"/>
                  <a:pt x="314325" y="704850"/>
                </a:cubicBezTo>
                <a:cubicBezTo>
                  <a:pt x="366712" y="693738"/>
                  <a:pt x="428625" y="670719"/>
                  <a:pt x="490538" y="647700"/>
                </a:cubicBez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5" name="Группа 254"/>
          <p:cNvGrpSpPr/>
          <p:nvPr/>
        </p:nvGrpSpPr>
        <p:grpSpPr>
          <a:xfrm rot="7188023">
            <a:off x="4064313" y="2164303"/>
            <a:ext cx="291613" cy="365840"/>
            <a:chOff x="2691836" y="1319019"/>
            <a:chExt cx="289768" cy="417887"/>
          </a:xfrm>
        </p:grpSpPr>
        <p:sp>
          <p:nvSpPr>
            <p:cNvPr id="256" name="Дуга 255"/>
            <p:cNvSpPr/>
            <p:nvPr/>
          </p:nvSpPr>
          <p:spPr>
            <a:xfrm rot="12490011">
              <a:off x="2691836" y="1319019"/>
              <a:ext cx="289768" cy="360040"/>
            </a:xfrm>
            <a:prstGeom prst="arc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7" name="Прямая со стрелкой 256"/>
            <p:cNvCxnSpPr/>
            <p:nvPr/>
          </p:nvCxnSpPr>
          <p:spPr>
            <a:xfrm rot="14411977" flipH="1">
              <a:off x="2726115" y="1680263"/>
              <a:ext cx="95641" cy="17645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Полилиния 257"/>
          <p:cNvSpPr/>
          <p:nvPr/>
        </p:nvSpPr>
        <p:spPr>
          <a:xfrm rot="211731">
            <a:off x="4330521" y="2130146"/>
            <a:ext cx="600627" cy="623665"/>
          </a:xfrm>
          <a:custGeom>
            <a:avLst/>
            <a:gdLst>
              <a:gd name="connsiteX0" fmla="*/ 0 w 2057400"/>
              <a:gd name="connsiteY0" fmla="*/ 29401 h 1898217"/>
              <a:gd name="connsiteX1" fmla="*/ 104775 w 2057400"/>
              <a:gd name="connsiteY1" fmla="*/ 826 h 1898217"/>
              <a:gd name="connsiteX2" fmla="*/ 133350 w 2057400"/>
              <a:gd name="connsiteY2" fmla="*/ 57976 h 1898217"/>
              <a:gd name="connsiteX3" fmla="*/ 200025 w 2057400"/>
              <a:gd name="connsiteY3" fmla="*/ 267526 h 1898217"/>
              <a:gd name="connsiteX4" fmla="*/ 361950 w 2057400"/>
              <a:gd name="connsiteY4" fmla="*/ 724726 h 1898217"/>
              <a:gd name="connsiteX5" fmla="*/ 419100 w 2057400"/>
              <a:gd name="connsiteY5" fmla="*/ 858076 h 1898217"/>
              <a:gd name="connsiteX6" fmla="*/ 514350 w 2057400"/>
              <a:gd name="connsiteY6" fmla="*/ 1000951 h 1898217"/>
              <a:gd name="connsiteX7" fmla="*/ 561975 w 2057400"/>
              <a:gd name="connsiteY7" fmla="*/ 1143826 h 1898217"/>
              <a:gd name="connsiteX8" fmla="*/ 600075 w 2057400"/>
              <a:gd name="connsiteY8" fmla="*/ 1277176 h 1898217"/>
              <a:gd name="connsiteX9" fmla="*/ 762000 w 2057400"/>
              <a:gd name="connsiteY9" fmla="*/ 1801051 h 1898217"/>
              <a:gd name="connsiteX10" fmla="*/ 847725 w 2057400"/>
              <a:gd name="connsiteY10" fmla="*/ 1886776 h 1898217"/>
              <a:gd name="connsiteX11" fmla="*/ 866775 w 2057400"/>
              <a:gd name="connsiteY11" fmla="*/ 1896301 h 1898217"/>
              <a:gd name="connsiteX12" fmla="*/ 1028700 w 2057400"/>
              <a:gd name="connsiteY12" fmla="*/ 1877251 h 1898217"/>
              <a:gd name="connsiteX13" fmla="*/ 1333500 w 2057400"/>
              <a:gd name="connsiteY13" fmla="*/ 1810576 h 1898217"/>
              <a:gd name="connsiteX14" fmla="*/ 1895475 w 2057400"/>
              <a:gd name="connsiteY14" fmla="*/ 1715326 h 1898217"/>
              <a:gd name="connsiteX15" fmla="*/ 2057400 w 2057400"/>
              <a:gd name="connsiteY15" fmla="*/ 1686751 h 1898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57400" h="1898217">
                <a:moveTo>
                  <a:pt x="0" y="29401"/>
                </a:moveTo>
                <a:cubicBezTo>
                  <a:pt x="41275" y="12732"/>
                  <a:pt x="82550" y="-3937"/>
                  <a:pt x="104775" y="826"/>
                </a:cubicBezTo>
                <a:cubicBezTo>
                  <a:pt x="127000" y="5588"/>
                  <a:pt x="117475" y="13526"/>
                  <a:pt x="133350" y="57976"/>
                </a:cubicBezTo>
                <a:cubicBezTo>
                  <a:pt x="149225" y="102426"/>
                  <a:pt x="161925" y="156401"/>
                  <a:pt x="200025" y="267526"/>
                </a:cubicBezTo>
                <a:cubicBezTo>
                  <a:pt x="238125" y="378651"/>
                  <a:pt x="325438" y="626301"/>
                  <a:pt x="361950" y="724726"/>
                </a:cubicBezTo>
                <a:cubicBezTo>
                  <a:pt x="398462" y="823151"/>
                  <a:pt x="393700" y="812039"/>
                  <a:pt x="419100" y="858076"/>
                </a:cubicBezTo>
                <a:cubicBezTo>
                  <a:pt x="444500" y="904113"/>
                  <a:pt x="490538" y="953326"/>
                  <a:pt x="514350" y="1000951"/>
                </a:cubicBezTo>
                <a:cubicBezTo>
                  <a:pt x="538163" y="1048576"/>
                  <a:pt x="547688" y="1097789"/>
                  <a:pt x="561975" y="1143826"/>
                </a:cubicBezTo>
                <a:cubicBezTo>
                  <a:pt x="576262" y="1189863"/>
                  <a:pt x="566738" y="1167639"/>
                  <a:pt x="600075" y="1277176"/>
                </a:cubicBezTo>
                <a:cubicBezTo>
                  <a:pt x="633412" y="1386713"/>
                  <a:pt x="720725" y="1699451"/>
                  <a:pt x="762000" y="1801051"/>
                </a:cubicBezTo>
                <a:cubicBezTo>
                  <a:pt x="803275" y="1902651"/>
                  <a:pt x="830263" y="1870901"/>
                  <a:pt x="847725" y="1886776"/>
                </a:cubicBezTo>
                <a:cubicBezTo>
                  <a:pt x="865187" y="1902651"/>
                  <a:pt x="836613" y="1897888"/>
                  <a:pt x="866775" y="1896301"/>
                </a:cubicBezTo>
                <a:cubicBezTo>
                  <a:pt x="896937" y="1894714"/>
                  <a:pt x="950913" y="1891539"/>
                  <a:pt x="1028700" y="1877251"/>
                </a:cubicBezTo>
                <a:cubicBezTo>
                  <a:pt x="1106488" y="1862964"/>
                  <a:pt x="1189038" y="1837563"/>
                  <a:pt x="1333500" y="1810576"/>
                </a:cubicBezTo>
                <a:cubicBezTo>
                  <a:pt x="1477962" y="1783589"/>
                  <a:pt x="1895475" y="1715326"/>
                  <a:pt x="1895475" y="1715326"/>
                </a:cubicBezTo>
                <a:lnTo>
                  <a:pt x="2057400" y="1686751"/>
                </a:lnTo>
              </a:path>
            </a:pathLst>
          </a:custGeom>
          <a:noFill/>
          <a:ln w="317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9" name="Прямая со стрелкой 258"/>
          <p:cNvCxnSpPr>
            <a:stCxn id="258" idx="15"/>
          </p:cNvCxnSpPr>
          <p:nvPr/>
        </p:nvCxnSpPr>
        <p:spPr>
          <a:xfrm flipV="1">
            <a:off x="4915661" y="2400810"/>
            <a:ext cx="57579" cy="301548"/>
          </a:xfrm>
          <a:prstGeom prst="straightConnector1">
            <a:avLst/>
          </a:prstGeom>
          <a:ln w="31750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0" name="Группа 259"/>
          <p:cNvGrpSpPr/>
          <p:nvPr/>
        </p:nvGrpSpPr>
        <p:grpSpPr>
          <a:xfrm>
            <a:off x="1709481" y="826219"/>
            <a:ext cx="1566375" cy="394817"/>
            <a:chOff x="755576" y="826219"/>
            <a:chExt cx="1566375" cy="483410"/>
          </a:xfrm>
        </p:grpSpPr>
        <p:sp>
          <p:nvSpPr>
            <p:cNvPr id="261" name="Половина рамки 260"/>
            <p:cNvSpPr/>
            <p:nvPr/>
          </p:nvSpPr>
          <p:spPr>
            <a:xfrm rot="10800000">
              <a:off x="1711965" y="1124744"/>
              <a:ext cx="606785" cy="184885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" name="Половина рамки 261"/>
            <p:cNvSpPr/>
            <p:nvPr/>
          </p:nvSpPr>
          <p:spPr>
            <a:xfrm rot="16200000">
              <a:off x="970143" y="917412"/>
              <a:ext cx="184885" cy="599550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Прямоугольник 262"/>
            <p:cNvSpPr/>
            <p:nvPr/>
          </p:nvSpPr>
          <p:spPr>
            <a:xfrm>
              <a:off x="777098" y="832937"/>
              <a:ext cx="1516883" cy="427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000"/>
                </a:lnSpc>
                <a:defRPr/>
              </a:pPr>
              <a:r>
                <a:rPr lang="ru-RU" sz="900" b="1" dirty="0">
                  <a:solidFill>
                    <a:schemeClr val="bg1"/>
                  </a:solidFill>
                </a:rPr>
                <a:t>Место парковки участников</a:t>
              </a:r>
              <a:r>
                <a:rPr lang="ru-RU" sz="900" b="1" dirty="0">
                  <a:solidFill>
                    <a:schemeClr val="bg1"/>
                  </a:solidFill>
                </a:rPr>
                <a:t> </a:t>
              </a:r>
              <a:r>
                <a:rPr lang="ru-RU" sz="900" b="1" dirty="0">
                  <a:solidFill>
                    <a:schemeClr val="bg1"/>
                  </a:solidFill>
                </a:rPr>
                <a:t>мероприятия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264" name="Половина рамки 263"/>
            <p:cNvSpPr/>
            <p:nvPr/>
          </p:nvSpPr>
          <p:spPr>
            <a:xfrm>
              <a:off x="755576" y="829442"/>
              <a:ext cx="606785" cy="201549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Половина рамки 264"/>
            <p:cNvSpPr/>
            <p:nvPr/>
          </p:nvSpPr>
          <p:spPr>
            <a:xfrm rot="5400000">
              <a:off x="1918409" y="630211"/>
              <a:ext cx="207534" cy="599550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66" name="Прямая соединительная линия 265"/>
          <p:cNvCxnSpPr/>
          <p:nvPr/>
        </p:nvCxnSpPr>
        <p:spPr>
          <a:xfrm flipH="1" flipV="1">
            <a:off x="2489444" y="1221037"/>
            <a:ext cx="1497829" cy="531707"/>
          </a:xfrm>
          <a:prstGeom prst="line">
            <a:avLst/>
          </a:prstGeom>
          <a:noFill/>
          <a:ln w="31750" cap="flat" cmpd="sng" algn="ctr">
            <a:solidFill>
              <a:srgbClr val="4F81BD"/>
            </a:solidFill>
            <a:prstDash val="solid"/>
          </a:ln>
          <a:effectLst/>
        </p:spPr>
      </p:cxnSp>
      <p:cxnSp>
        <p:nvCxnSpPr>
          <p:cNvPr id="267" name="Прямая со стрелкой 266"/>
          <p:cNvCxnSpPr/>
          <p:nvPr/>
        </p:nvCxnSpPr>
        <p:spPr>
          <a:xfrm flipH="1">
            <a:off x="4962109" y="2723202"/>
            <a:ext cx="171450" cy="127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Прямая соединительная линия 267"/>
          <p:cNvCxnSpPr/>
          <p:nvPr/>
        </p:nvCxnSpPr>
        <p:spPr>
          <a:xfrm flipV="1">
            <a:off x="4439291" y="2818245"/>
            <a:ext cx="460417" cy="2379341"/>
          </a:xfrm>
          <a:prstGeom prst="line">
            <a:avLst/>
          </a:prstGeom>
          <a:noFill/>
          <a:ln w="31750" cap="flat" cmpd="sng" algn="ctr">
            <a:solidFill>
              <a:srgbClr val="4F81BD"/>
            </a:solidFill>
            <a:prstDash val="solid"/>
          </a:ln>
          <a:effectLst/>
        </p:spPr>
      </p:cxnSp>
      <p:sp>
        <p:nvSpPr>
          <p:cNvPr id="269" name="Блок-схема: узел 268"/>
          <p:cNvSpPr/>
          <p:nvPr/>
        </p:nvSpPr>
        <p:spPr>
          <a:xfrm>
            <a:off x="4855460" y="2752789"/>
            <a:ext cx="89751" cy="83469"/>
          </a:xfrm>
          <a:prstGeom prst="flowChartConnector">
            <a:avLst/>
          </a:prstGeom>
          <a:solidFill>
            <a:schemeClr val="accent1"/>
          </a:solidFill>
          <a:ln>
            <a:solidFill>
              <a:srgbClr val="33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0" name="Группа 269"/>
          <p:cNvGrpSpPr/>
          <p:nvPr/>
        </p:nvGrpSpPr>
        <p:grpSpPr>
          <a:xfrm rot="4363154">
            <a:off x="8321691" y="3552508"/>
            <a:ext cx="242169" cy="311109"/>
            <a:chOff x="6562086" y="4061189"/>
            <a:chExt cx="289813" cy="371774"/>
          </a:xfrm>
        </p:grpSpPr>
        <p:sp>
          <p:nvSpPr>
            <p:cNvPr id="271" name="Дуга 270"/>
            <p:cNvSpPr/>
            <p:nvPr/>
          </p:nvSpPr>
          <p:spPr>
            <a:xfrm rot="3092539">
              <a:off x="6550271" y="4073004"/>
              <a:ext cx="313443" cy="289813"/>
            </a:xfrm>
            <a:prstGeom prst="arc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72" name="Прямая со стрелкой 271"/>
            <p:cNvCxnSpPr/>
            <p:nvPr/>
          </p:nvCxnSpPr>
          <p:spPr>
            <a:xfrm flipH="1">
              <a:off x="6711755" y="4314825"/>
              <a:ext cx="117671" cy="118138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4" name="Полилиния 273"/>
          <p:cNvSpPr/>
          <p:nvPr/>
        </p:nvSpPr>
        <p:spPr>
          <a:xfrm>
            <a:off x="8548097" y="3183297"/>
            <a:ext cx="468772" cy="599137"/>
          </a:xfrm>
          <a:custGeom>
            <a:avLst/>
            <a:gdLst>
              <a:gd name="connsiteX0" fmla="*/ 261938 w 261938"/>
              <a:gd name="connsiteY0" fmla="*/ 0 h 323850"/>
              <a:gd name="connsiteX1" fmla="*/ 0 w 261938"/>
              <a:gd name="connsiteY1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1938" h="323850">
                <a:moveTo>
                  <a:pt x="261938" y="0"/>
                </a:moveTo>
                <a:lnTo>
                  <a:pt x="0" y="323850"/>
                </a:ln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5" name="Группа 274"/>
          <p:cNvGrpSpPr/>
          <p:nvPr/>
        </p:nvGrpSpPr>
        <p:grpSpPr>
          <a:xfrm rot="1965621">
            <a:off x="8897720" y="2860443"/>
            <a:ext cx="299647" cy="251693"/>
            <a:chOff x="6347851" y="1278724"/>
            <a:chExt cx="299647" cy="251693"/>
          </a:xfrm>
        </p:grpSpPr>
        <p:sp>
          <p:nvSpPr>
            <p:cNvPr id="276" name="Дуга 275"/>
            <p:cNvSpPr/>
            <p:nvPr/>
          </p:nvSpPr>
          <p:spPr>
            <a:xfrm rot="1205512">
              <a:off x="6347851" y="1278724"/>
              <a:ext cx="262296" cy="242169"/>
            </a:xfrm>
            <a:prstGeom prst="arc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77" name="Прямая со стрелкой 276"/>
            <p:cNvCxnSpPr/>
            <p:nvPr/>
          </p:nvCxnSpPr>
          <p:spPr>
            <a:xfrm rot="19483756" flipH="1">
              <a:off x="6549172" y="1431556"/>
              <a:ext cx="98326" cy="98861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8" name="Прямая со стрелкой 277"/>
          <p:cNvCxnSpPr/>
          <p:nvPr/>
        </p:nvCxnSpPr>
        <p:spPr>
          <a:xfrm>
            <a:off x="6510338" y="1543051"/>
            <a:ext cx="219075" cy="57149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TextBox 278"/>
          <p:cNvSpPr txBox="1"/>
          <p:nvPr/>
        </p:nvSpPr>
        <p:spPr>
          <a:xfrm>
            <a:off x="1367460" y="1899021"/>
            <a:ext cx="15343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Парковка для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посетителей</a:t>
            </a:r>
          </a:p>
          <a:p>
            <a:pPr algn="ctr">
              <a:lnSpc>
                <a:spcPts val="1000"/>
              </a:lnSpc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(6 000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машиномест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0" name="Группа 279"/>
          <p:cNvGrpSpPr/>
          <p:nvPr/>
        </p:nvGrpSpPr>
        <p:grpSpPr>
          <a:xfrm>
            <a:off x="3419872" y="813573"/>
            <a:ext cx="998749" cy="239163"/>
            <a:chOff x="1025807" y="826220"/>
            <a:chExt cx="998749" cy="239163"/>
          </a:xfrm>
        </p:grpSpPr>
        <p:sp>
          <p:nvSpPr>
            <p:cNvPr id="281" name="Половина рамки 280"/>
            <p:cNvSpPr/>
            <p:nvPr/>
          </p:nvSpPr>
          <p:spPr>
            <a:xfrm rot="10800000">
              <a:off x="1721165" y="972939"/>
              <a:ext cx="303391" cy="92443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Половина рамки 281"/>
            <p:cNvSpPr/>
            <p:nvPr/>
          </p:nvSpPr>
          <p:spPr>
            <a:xfrm rot="16200000">
              <a:off x="1146251" y="852891"/>
              <a:ext cx="92442" cy="332541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Прямоугольник 282"/>
            <p:cNvSpPr/>
            <p:nvPr/>
          </p:nvSpPr>
          <p:spPr>
            <a:xfrm>
              <a:off x="1026742" y="828923"/>
              <a:ext cx="98385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sz="9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КПП «Восток-1»</a:t>
              </a:r>
              <a:endParaRPr lang="ru-RU" sz="9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4" name="Половина рамки 283"/>
            <p:cNvSpPr/>
            <p:nvPr/>
          </p:nvSpPr>
          <p:spPr>
            <a:xfrm>
              <a:off x="1025807" y="829443"/>
              <a:ext cx="336554" cy="100998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5" name="Половина рамки 284"/>
            <p:cNvSpPr/>
            <p:nvPr/>
          </p:nvSpPr>
          <p:spPr>
            <a:xfrm rot="5400000">
              <a:off x="1820288" y="728333"/>
              <a:ext cx="103999" cy="299774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86" name="Прямая соединительная линия 285"/>
          <p:cNvCxnSpPr/>
          <p:nvPr/>
        </p:nvCxnSpPr>
        <p:spPr>
          <a:xfrm flipH="1" flipV="1">
            <a:off x="3971471" y="1052736"/>
            <a:ext cx="334666" cy="490315"/>
          </a:xfrm>
          <a:prstGeom prst="line">
            <a:avLst/>
          </a:prstGeom>
          <a:noFill/>
          <a:ln w="31750" cap="flat" cmpd="sng" algn="ctr">
            <a:solidFill>
              <a:srgbClr val="4F81BD"/>
            </a:solidFill>
            <a:prstDash val="solid"/>
          </a:ln>
          <a:effectLst/>
        </p:spPr>
      </p:cxnSp>
      <p:sp>
        <p:nvSpPr>
          <p:cNvPr id="287" name="Блок-схема: узел 286"/>
          <p:cNvSpPr/>
          <p:nvPr/>
        </p:nvSpPr>
        <p:spPr>
          <a:xfrm>
            <a:off x="4280454" y="1543051"/>
            <a:ext cx="83409" cy="68932"/>
          </a:xfrm>
          <a:prstGeom prst="flowChartConnector">
            <a:avLst/>
          </a:prstGeom>
          <a:solidFill>
            <a:schemeClr val="accent1"/>
          </a:solidFill>
          <a:ln>
            <a:solidFill>
              <a:srgbClr val="33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8" name="Группа 287"/>
          <p:cNvGrpSpPr/>
          <p:nvPr/>
        </p:nvGrpSpPr>
        <p:grpSpPr>
          <a:xfrm>
            <a:off x="5733491" y="809100"/>
            <a:ext cx="998749" cy="239163"/>
            <a:chOff x="1025807" y="826220"/>
            <a:chExt cx="998749" cy="239163"/>
          </a:xfrm>
        </p:grpSpPr>
        <p:sp>
          <p:nvSpPr>
            <p:cNvPr id="289" name="Половина рамки 288"/>
            <p:cNvSpPr/>
            <p:nvPr/>
          </p:nvSpPr>
          <p:spPr>
            <a:xfrm rot="10800000">
              <a:off x="1721165" y="972939"/>
              <a:ext cx="303391" cy="92443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0" name="Половина рамки 289"/>
            <p:cNvSpPr/>
            <p:nvPr/>
          </p:nvSpPr>
          <p:spPr>
            <a:xfrm rot="16200000">
              <a:off x="1146251" y="852891"/>
              <a:ext cx="92442" cy="332541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1" name="Прямоугольник 290"/>
            <p:cNvSpPr/>
            <p:nvPr/>
          </p:nvSpPr>
          <p:spPr>
            <a:xfrm>
              <a:off x="1026742" y="828923"/>
              <a:ext cx="98385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sz="9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КПП «Восток-4»</a:t>
              </a:r>
              <a:endParaRPr lang="ru-RU" sz="9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2" name="Половина рамки 291"/>
            <p:cNvSpPr/>
            <p:nvPr/>
          </p:nvSpPr>
          <p:spPr>
            <a:xfrm>
              <a:off x="1025807" y="829443"/>
              <a:ext cx="336554" cy="100998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3" name="Половина рамки 292"/>
            <p:cNvSpPr/>
            <p:nvPr/>
          </p:nvSpPr>
          <p:spPr>
            <a:xfrm rot="5400000">
              <a:off x="1820288" y="728333"/>
              <a:ext cx="103999" cy="299774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94" name="Прямая соединительная линия 293"/>
          <p:cNvCxnSpPr/>
          <p:nvPr/>
        </p:nvCxnSpPr>
        <p:spPr>
          <a:xfrm flipH="1" flipV="1">
            <a:off x="6226352" y="1052736"/>
            <a:ext cx="224298" cy="478305"/>
          </a:xfrm>
          <a:prstGeom prst="line">
            <a:avLst/>
          </a:prstGeom>
          <a:noFill/>
          <a:ln w="31750" cap="flat" cmpd="sng" algn="ctr">
            <a:solidFill>
              <a:srgbClr val="4F81BD"/>
            </a:solidFill>
            <a:prstDash val="solid"/>
          </a:ln>
          <a:effectLst/>
        </p:spPr>
      </p:cxnSp>
      <p:grpSp>
        <p:nvGrpSpPr>
          <p:cNvPr id="296" name="Группа 295"/>
          <p:cNvGrpSpPr/>
          <p:nvPr/>
        </p:nvGrpSpPr>
        <p:grpSpPr>
          <a:xfrm>
            <a:off x="6897039" y="807637"/>
            <a:ext cx="1059337" cy="239163"/>
            <a:chOff x="1025807" y="826220"/>
            <a:chExt cx="1059337" cy="239163"/>
          </a:xfrm>
        </p:grpSpPr>
        <p:sp>
          <p:nvSpPr>
            <p:cNvPr id="297" name="Половина рамки 296"/>
            <p:cNvSpPr/>
            <p:nvPr/>
          </p:nvSpPr>
          <p:spPr>
            <a:xfrm rot="10800000">
              <a:off x="1781753" y="972939"/>
              <a:ext cx="303391" cy="92443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8" name="Половина рамки 297"/>
            <p:cNvSpPr/>
            <p:nvPr/>
          </p:nvSpPr>
          <p:spPr>
            <a:xfrm rot="16200000">
              <a:off x="1146251" y="852891"/>
              <a:ext cx="92442" cy="332541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9" name="Прямоугольник 298"/>
            <p:cNvSpPr/>
            <p:nvPr/>
          </p:nvSpPr>
          <p:spPr>
            <a:xfrm>
              <a:off x="1084570" y="828923"/>
              <a:ext cx="98521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sz="9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КПП «Юг-2»</a:t>
              </a:r>
              <a:endParaRPr lang="ru-RU" sz="9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0" name="Половина рамки 299"/>
            <p:cNvSpPr/>
            <p:nvPr/>
          </p:nvSpPr>
          <p:spPr>
            <a:xfrm>
              <a:off x="1025807" y="829443"/>
              <a:ext cx="336554" cy="100998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1" name="Половина рамки 300"/>
            <p:cNvSpPr/>
            <p:nvPr/>
          </p:nvSpPr>
          <p:spPr>
            <a:xfrm rot="5400000">
              <a:off x="1880876" y="728333"/>
              <a:ext cx="103999" cy="299774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02" name="Прямая соединительная линия 301"/>
          <p:cNvCxnSpPr/>
          <p:nvPr/>
        </p:nvCxnSpPr>
        <p:spPr>
          <a:xfrm flipH="1">
            <a:off x="6553109" y="1052736"/>
            <a:ext cx="874517" cy="1103857"/>
          </a:xfrm>
          <a:prstGeom prst="line">
            <a:avLst/>
          </a:prstGeom>
          <a:noFill/>
          <a:ln w="31750" cap="flat" cmpd="sng" algn="ctr">
            <a:solidFill>
              <a:srgbClr val="4F81BD"/>
            </a:solidFill>
            <a:prstDash val="solid"/>
          </a:ln>
          <a:effectLst/>
        </p:spPr>
      </p:cxnSp>
      <p:sp>
        <p:nvSpPr>
          <p:cNvPr id="303" name="Блок-схема: узел 302"/>
          <p:cNvSpPr/>
          <p:nvPr/>
        </p:nvSpPr>
        <p:spPr>
          <a:xfrm>
            <a:off x="6477371" y="2144826"/>
            <a:ext cx="89751" cy="83469"/>
          </a:xfrm>
          <a:prstGeom prst="flowChartConnector">
            <a:avLst/>
          </a:prstGeom>
          <a:solidFill>
            <a:schemeClr val="accent1"/>
          </a:solidFill>
          <a:ln>
            <a:solidFill>
              <a:srgbClr val="33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4" name="Группа 303"/>
          <p:cNvGrpSpPr/>
          <p:nvPr/>
        </p:nvGrpSpPr>
        <p:grpSpPr>
          <a:xfrm>
            <a:off x="5930709" y="5518817"/>
            <a:ext cx="998749" cy="239163"/>
            <a:chOff x="1025807" y="826220"/>
            <a:chExt cx="998749" cy="239163"/>
          </a:xfrm>
        </p:grpSpPr>
        <p:sp>
          <p:nvSpPr>
            <p:cNvPr id="305" name="Половина рамки 304"/>
            <p:cNvSpPr/>
            <p:nvPr/>
          </p:nvSpPr>
          <p:spPr>
            <a:xfrm rot="10800000">
              <a:off x="1721165" y="972939"/>
              <a:ext cx="303391" cy="92443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6" name="Половина рамки 305"/>
            <p:cNvSpPr/>
            <p:nvPr/>
          </p:nvSpPr>
          <p:spPr>
            <a:xfrm rot="16200000">
              <a:off x="1146251" y="852891"/>
              <a:ext cx="92442" cy="332541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7" name="Прямоугольник 306"/>
            <p:cNvSpPr/>
            <p:nvPr/>
          </p:nvSpPr>
          <p:spPr>
            <a:xfrm>
              <a:off x="1026742" y="828923"/>
              <a:ext cx="98385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sz="9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КПП «Север-3»</a:t>
              </a:r>
              <a:endParaRPr lang="ru-RU" sz="9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8" name="Половина рамки 307"/>
            <p:cNvSpPr/>
            <p:nvPr/>
          </p:nvSpPr>
          <p:spPr>
            <a:xfrm>
              <a:off x="1025807" y="829443"/>
              <a:ext cx="336554" cy="100998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9" name="Половина рамки 308"/>
            <p:cNvSpPr/>
            <p:nvPr/>
          </p:nvSpPr>
          <p:spPr>
            <a:xfrm rot="5400000">
              <a:off x="1820288" y="728333"/>
              <a:ext cx="103999" cy="299774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10" name="Прямая соединительная линия 309"/>
          <p:cNvCxnSpPr/>
          <p:nvPr/>
        </p:nvCxnSpPr>
        <p:spPr>
          <a:xfrm flipV="1">
            <a:off x="6450650" y="2554094"/>
            <a:ext cx="169136" cy="2964723"/>
          </a:xfrm>
          <a:prstGeom prst="line">
            <a:avLst/>
          </a:prstGeom>
          <a:noFill/>
          <a:ln w="31750" cap="flat" cmpd="sng" algn="ctr">
            <a:solidFill>
              <a:srgbClr val="4F81BD"/>
            </a:solidFill>
            <a:prstDash val="solid"/>
          </a:ln>
          <a:effectLst/>
        </p:spPr>
      </p:cxnSp>
      <p:sp>
        <p:nvSpPr>
          <p:cNvPr id="311" name="Блок-схема: узел 310"/>
          <p:cNvSpPr/>
          <p:nvPr/>
        </p:nvSpPr>
        <p:spPr>
          <a:xfrm>
            <a:off x="6574913" y="2449071"/>
            <a:ext cx="89751" cy="83469"/>
          </a:xfrm>
          <a:prstGeom prst="flowChartConnector">
            <a:avLst/>
          </a:prstGeom>
          <a:solidFill>
            <a:schemeClr val="accent1"/>
          </a:solidFill>
          <a:ln>
            <a:solidFill>
              <a:srgbClr val="33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2" name="Группа 311"/>
          <p:cNvGrpSpPr/>
          <p:nvPr/>
        </p:nvGrpSpPr>
        <p:grpSpPr>
          <a:xfrm>
            <a:off x="448419" y="5373216"/>
            <a:ext cx="998749" cy="384764"/>
            <a:chOff x="1025807" y="826220"/>
            <a:chExt cx="998749" cy="384764"/>
          </a:xfrm>
        </p:grpSpPr>
        <p:sp>
          <p:nvSpPr>
            <p:cNvPr id="313" name="Половина рамки 312"/>
            <p:cNvSpPr/>
            <p:nvPr/>
          </p:nvSpPr>
          <p:spPr>
            <a:xfrm rot="10800000">
              <a:off x="1721165" y="1118100"/>
              <a:ext cx="303391" cy="92443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4" name="Половина рамки 313"/>
            <p:cNvSpPr/>
            <p:nvPr/>
          </p:nvSpPr>
          <p:spPr>
            <a:xfrm rot="16200000">
              <a:off x="1146251" y="998052"/>
              <a:ext cx="92442" cy="332541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5" name="Прямоугольник 314"/>
            <p:cNvSpPr/>
            <p:nvPr/>
          </p:nvSpPr>
          <p:spPr>
            <a:xfrm>
              <a:off x="1026742" y="856976"/>
              <a:ext cx="983853" cy="3540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000"/>
                </a:lnSpc>
                <a:defRPr/>
              </a:pPr>
              <a:r>
                <a:rPr lang="ru-RU" sz="900" b="1" dirty="0">
                  <a:solidFill>
                    <a:schemeClr val="bg1"/>
                  </a:solidFill>
                </a:rPr>
                <a:t>«Пост 103»</a:t>
              </a:r>
            </a:p>
            <a:p>
              <a:pPr lvl="0" algn="ctr">
                <a:lnSpc>
                  <a:spcPts val="1000"/>
                </a:lnSpc>
                <a:defRPr/>
              </a:pPr>
              <a:r>
                <a:rPr lang="ru-RU" sz="900" b="1" dirty="0">
                  <a:solidFill>
                    <a:schemeClr val="bg1"/>
                  </a:solidFill>
                </a:rPr>
                <a:t>(</a:t>
              </a:r>
              <a:r>
                <a:rPr lang="ru-RU" sz="900" b="1" dirty="0" err="1">
                  <a:solidFill>
                    <a:schemeClr val="bg1"/>
                  </a:solidFill>
                </a:rPr>
                <a:t>паркоматы</a:t>
              </a:r>
              <a:r>
                <a:rPr lang="ru-RU" sz="900" b="1" dirty="0">
                  <a:solidFill>
                    <a:schemeClr val="bg1"/>
                  </a:solidFill>
                </a:rPr>
                <a:t>)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16" name="Половина рамки 315"/>
            <p:cNvSpPr/>
            <p:nvPr/>
          </p:nvSpPr>
          <p:spPr>
            <a:xfrm>
              <a:off x="1025807" y="829443"/>
              <a:ext cx="336554" cy="100998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7" name="Половина рамки 316"/>
            <p:cNvSpPr/>
            <p:nvPr/>
          </p:nvSpPr>
          <p:spPr>
            <a:xfrm rot="5400000">
              <a:off x="1820288" y="728333"/>
              <a:ext cx="103999" cy="299774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18" name="Прямая соединительная линия 317"/>
          <p:cNvCxnSpPr/>
          <p:nvPr/>
        </p:nvCxnSpPr>
        <p:spPr>
          <a:xfrm flipV="1">
            <a:off x="949753" y="3767911"/>
            <a:ext cx="534562" cy="1608528"/>
          </a:xfrm>
          <a:prstGeom prst="line">
            <a:avLst/>
          </a:prstGeom>
          <a:noFill/>
          <a:ln w="31750" cap="flat" cmpd="sng" algn="ctr">
            <a:solidFill>
              <a:srgbClr val="4F81BD"/>
            </a:solidFill>
            <a:prstDash val="solid"/>
          </a:ln>
          <a:effectLst/>
        </p:spPr>
      </p:cxnSp>
      <p:sp>
        <p:nvSpPr>
          <p:cNvPr id="319" name="Блок-схема: узел 318"/>
          <p:cNvSpPr/>
          <p:nvPr/>
        </p:nvSpPr>
        <p:spPr>
          <a:xfrm>
            <a:off x="1447168" y="3694238"/>
            <a:ext cx="83409" cy="68932"/>
          </a:xfrm>
          <a:prstGeom prst="flowChartConnector">
            <a:avLst/>
          </a:prstGeom>
          <a:solidFill>
            <a:schemeClr val="accent1"/>
          </a:solidFill>
          <a:ln>
            <a:solidFill>
              <a:srgbClr val="33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0" name="Прямая соединительная линия 319"/>
          <p:cNvCxnSpPr/>
          <p:nvPr/>
        </p:nvCxnSpPr>
        <p:spPr>
          <a:xfrm flipV="1">
            <a:off x="1815916" y="2949987"/>
            <a:ext cx="64843" cy="375854"/>
          </a:xfrm>
          <a:prstGeom prst="line">
            <a:avLst/>
          </a:prstGeom>
          <a:noFill/>
          <a:ln w="31750" cap="flat" cmpd="sng" algn="ctr">
            <a:solidFill>
              <a:srgbClr val="4F81BD"/>
            </a:solidFill>
            <a:prstDash val="solid"/>
          </a:ln>
          <a:effectLst/>
        </p:spPr>
      </p:cxnSp>
      <p:sp>
        <p:nvSpPr>
          <p:cNvPr id="321" name="Блок-схема: узел 320"/>
          <p:cNvSpPr/>
          <p:nvPr/>
        </p:nvSpPr>
        <p:spPr>
          <a:xfrm>
            <a:off x="1774393" y="3329261"/>
            <a:ext cx="83409" cy="68932"/>
          </a:xfrm>
          <a:prstGeom prst="flowChartConnector">
            <a:avLst/>
          </a:prstGeom>
          <a:solidFill>
            <a:schemeClr val="accent1"/>
          </a:solidFill>
          <a:ln>
            <a:solidFill>
              <a:srgbClr val="33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Блок-схема: узел 321"/>
          <p:cNvSpPr/>
          <p:nvPr/>
        </p:nvSpPr>
        <p:spPr>
          <a:xfrm>
            <a:off x="1336874" y="1785938"/>
            <a:ext cx="83409" cy="68932"/>
          </a:xfrm>
          <a:prstGeom prst="flowChartConnector">
            <a:avLst/>
          </a:prstGeom>
          <a:solidFill>
            <a:schemeClr val="accent1"/>
          </a:solidFill>
          <a:ln>
            <a:solidFill>
              <a:srgbClr val="33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3" name="Группа 322"/>
          <p:cNvGrpSpPr/>
          <p:nvPr/>
        </p:nvGrpSpPr>
        <p:grpSpPr>
          <a:xfrm>
            <a:off x="8258205" y="812095"/>
            <a:ext cx="865286" cy="239163"/>
            <a:chOff x="1025807" y="826220"/>
            <a:chExt cx="865286" cy="239163"/>
          </a:xfrm>
        </p:grpSpPr>
        <p:sp>
          <p:nvSpPr>
            <p:cNvPr id="324" name="Половина рамки 323"/>
            <p:cNvSpPr/>
            <p:nvPr/>
          </p:nvSpPr>
          <p:spPr>
            <a:xfrm rot="10800000">
              <a:off x="1587702" y="972939"/>
              <a:ext cx="303391" cy="92443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5" name="Половина рамки 324"/>
            <p:cNvSpPr/>
            <p:nvPr/>
          </p:nvSpPr>
          <p:spPr>
            <a:xfrm rot="16200000">
              <a:off x="1146251" y="852891"/>
              <a:ext cx="92442" cy="332541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6" name="Прямоугольник 325"/>
            <p:cNvSpPr/>
            <p:nvPr/>
          </p:nvSpPr>
          <p:spPr>
            <a:xfrm>
              <a:off x="1099005" y="828923"/>
              <a:ext cx="75918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sz="9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КПП «ВПК»</a:t>
              </a:r>
              <a:endParaRPr lang="ru-RU" sz="9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7" name="Половина рамки 326"/>
            <p:cNvSpPr/>
            <p:nvPr/>
          </p:nvSpPr>
          <p:spPr>
            <a:xfrm>
              <a:off x="1025807" y="829443"/>
              <a:ext cx="336554" cy="100998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8" name="Половина рамки 327"/>
            <p:cNvSpPr/>
            <p:nvPr/>
          </p:nvSpPr>
          <p:spPr>
            <a:xfrm rot="5400000">
              <a:off x="1686825" y="728333"/>
              <a:ext cx="103999" cy="299774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29" name="Прямая соединительная линия 328"/>
          <p:cNvCxnSpPr/>
          <p:nvPr/>
        </p:nvCxnSpPr>
        <p:spPr>
          <a:xfrm flipV="1">
            <a:off x="8692679" y="1070033"/>
            <a:ext cx="18316" cy="2420420"/>
          </a:xfrm>
          <a:prstGeom prst="line">
            <a:avLst/>
          </a:prstGeom>
          <a:noFill/>
          <a:ln w="31750" cap="flat" cmpd="sng" algn="ctr">
            <a:solidFill>
              <a:srgbClr val="4F81BD"/>
            </a:solidFill>
            <a:prstDash val="solid"/>
          </a:ln>
          <a:effectLst/>
        </p:spPr>
      </p:cxnSp>
      <p:sp>
        <p:nvSpPr>
          <p:cNvPr id="330" name="Блок-схема: узел 329"/>
          <p:cNvSpPr/>
          <p:nvPr/>
        </p:nvSpPr>
        <p:spPr>
          <a:xfrm>
            <a:off x="8647804" y="3479852"/>
            <a:ext cx="89751" cy="83469"/>
          </a:xfrm>
          <a:prstGeom prst="flowChartConnector">
            <a:avLst/>
          </a:prstGeom>
          <a:solidFill>
            <a:schemeClr val="accent1"/>
          </a:solidFill>
          <a:ln>
            <a:solidFill>
              <a:srgbClr val="33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Прямоугольник 330"/>
          <p:cNvSpPr/>
          <p:nvPr/>
        </p:nvSpPr>
        <p:spPr>
          <a:xfrm>
            <a:off x="3848102" y="1844824"/>
            <a:ext cx="566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Сектор «А»</a:t>
            </a:r>
          </a:p>
          <a:p>
            <a:pPr lvl="0" algn="ctr">
              <a:defRPr/>
            </a:pPr>
            <a:r>
              <a:rPr lang="ru-RU" sz="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en-US" sz="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VIP</a:t>
            </a:r>
            <a:r>
              <a:rPr lang="ru-RU" sz="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парковка)</a:t>
            </a:r>
            <a:endParaRPr lang="ru-RU" sz="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333" name="Группа 332"/>
          <p:cNvGrpSpPr/>
          <p:nvPr/>
        </p:nvGrpSpPr>
        <p:grpSpPr>
          <a:xfrm>
            <a:off x="4548459" y="809724"/>
            <a:ext cx="998749" cy="239163"/>
            <a:chOff x="1025807" y="826220"/>
            <a:chExt cx="998749" cy="239163"/>
          </a:xfrm>
        </p:grpSpPr>
        <p:sp>
          <p:nvSpPr>
            <p:cNvPr id="334" name="Половина рамки 333"/>
            <p:cNvSpPr/>
            <p:nvPr/>
          </p:nvSpPr>
          <p:spPr>
            <a:xfrm rot="10800000">
              <a:off x="1721165" y="972939"/>
              <a:ext cx="303391" cy="92443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5" name="Половина рамки 334"/>
            <p:cNvSpPr/>
            <p:nvPr/>
          </p:nvSpPr>
          <p:spPr>
            <a:xfrm rot="16200000">
              <a:off x="1146251" y="852891"/>
              <a:ext cx="92442" cy="332541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6" name="Прямоугольник 335"/>
            <p:cNvSpPr/>
            <p:nvPr/>
          </p:nvSpPr>
          <p:spPr>
            <a:xfrm>
              <a:off x="1026742" y="828923"/>
              <a:ext cx="98385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sz="9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КПП «Север-</a:t>
              </a:r>
              <a:r>
                <a:rPr lang="en-US" sz="9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2</a:t>
              </a:r>
              <a:r>
                <a:rPr lang="ru-RU" sz="9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»</a:t>
              </a:r>
              <a:endParaRPr lang="ru-RU" sz="9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7" name="Половина рамки 336"/>
            <p:cNvSpPr/>
            <p:nvPr/>
          </p:nvSpPr>
          <p:spPr>
            <a:xfrm>
              <a:off x="1025807" y="829443"/>
              <a:ext cx="336554" cy="100998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" name="Половина рамки 337"/>
            <p:cNvSpPr/>
            <p:nvPr/>
          </p:nvSpPr>
          <p:spPr>
            <a:xfrm rot="5400000">
              <a:off x="1820288" y="728333"/>
              <a:ext cx="103999" cy="299774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9" name="Группа 338"/>
          <p:cNvGrpSpPr/>
          <p:nvPr/>
        </p:nvGrpSpPr>
        <p:grpSpPr>
          <a:xfrm>
            <a:off x="1007845" y="2369696"/>
            <a:ext cx="1782980" cy="580291"/>
            <a:chOff x="755576" y="815525"/>
            <a:chExt cx="1988495" cy="560394"/>
          </a:xfrm>
        </p:grpSpPr>
        <p:sp>
          <p:nvSpPr>
            <p:cNvPr id="340" name="Половина рамки 339"/>
            <p:cNvSpPr/>
            <p:nvPr/>
          </p:nvSpPr>
          <p:spPr>
            <a:xfrm rot="10800000">
              <a:off x="1905986" y="1215881"/>
              <a:ext cx="838085" cy="160037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1" name="Половина рамки 340"/>
            <p:cNvSpPr/>
            <p:nvPr/>
          </p:nvSpPr>
          <p:spPr>
            <a:xfrm rot="16200000">
              <a:off x="1055292" y="892446"/>
              <a:ext cx="190991" cy="775955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2" name="Прямоугольник 341"/>
            <p:cNvSpPr/>
            <p:nvPr/>
          </p:nvSpPr>
          <p:spPr>
            <a:xfrm>
              <a:off x="782950" y="869517"/>
              <a:ext cx="1892312" cy="4710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000"/>
                </a:lnSpc>
                <a:defRPr/>
              </a:pPr>
              <a:r>
                <a:rPr lang="ru-RU" sz="9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Место обмена парковочного талона на выезд </a:t>
              </a:r>
            </a:p>
            <a:p>
              <a:pPr lvl="0" algn="ctr">
                <a:lnSpc>
                  <a:spcPts val="1000"/>
                </a:lnSpc>
                <a:defRPr/>
              </a:pPr>
              <a:r>
                <a:rPr lang="ru-RU" sz="9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(Администрация парковки)</a:t>
              </a:r>
              <a:endParaRPr lang="ru-RU" sz="9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3" name="Половина рамки 342"/>
            <p:cNvSpPr/>
            <p:nvPr/>
          </p:nvSpPr>
          <p:spPr>
            <a:xfrm>
              <a:off x="755576" y="822786"/>
              <a:ext cx="785318" cy="208205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4" name="Половина рамки 343"/>
            <p:cNvSpPr/>
            <p:nvPr/>
          </p:nvSpPr>
          <p:spPr>
            <a:xfrm rot="5400000">
              <a:off x="2232774" y="491300"/>
              <a:ext cx="179642" cy="828092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45" name="Прямая соединительная линия 344"/>
          <p:cNvCxnSpPr/>
          <p:nvPr/>
        </p:nvCxnSpPr>
        <p:spPr>
          <a:xfrm flipV="1">
            <a:off x="4467784" y="1048262"/>
            <a:ext cx="592802" cy="1154924"/>
          </a:xfrm>
          <a:prstGeom prst="line">
            <a:avLst/>
          </a:prstGeom>
          <a:noFill/>
          <a:ln w="31750" cap="flat" cmpd="sng" algn="ctr">
            <a:solidFill>
              <a:srgbClr val="4F81BD"/>
            </a:solidFill>
            <a:prstDash val="solid"/>
          </a:ln>
          <a:effectLst/>
        </p:spPr>
      </p:cxnSp>
      <p:sp>
        <p:nvSpPr>
          <p:cNvPr id="346" name="Блок-схема: узел 345"/>
          <p:cNvSpPr/>
          <p:nvPr/>
        </p:nvSpPr>
        <p:spPr>
          <a:xfrm>
            <a:off x="4416583" y="2204864"/>
            <a:ext cx="83409" cy="68932"/>
          </a:xfrm>
          <a:prstGeom prst="flowChartConnector">
            <a:avLst/>
          </a:prstGeom>
          <a:solidFill>
            <a:schemeClr val="accent1"/>
          </a:solidFill>
          <a:ln>
            <a:solidFill>
              <a:srgbClr val="33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" name="TextBox 347"/>
          <p:cNvSpPr txBox="1"/>
          <p:nvPr/>
        </p:nvSpPr>
        <p:spPr>
          <a:xfrm>
            <a:off x="2895279" y="1871826"/>
            <a:ext cx="7052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Парковка для автобусов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9" name="Группа 348"/>
          <p:cNvGrpSpPr/>
          <p:nvPr/>
        </p:nvGrpSpPr>
        <p:grpSpPr>
          <a:xfrm>
            <a:off x="471008" y="836712"/>
            <a:ext cx="998749" cy="384324"/>
            <a:chOff x="1025807" y="826220"/>
            <a:chExt cx="998749" cy="384324"/>
          </a:xfrm>
        </p:grpSpPr>
        <p:sp>
          <p:nvSpPr>
            <p:cNvPr id="350" name="Половина рамки 349"/>
            <p:cNvSpPr/>
            <p:nvPr/>
          </p:nvSpPr>
          <p:spPr>
            <a:xfrm rot="10800000">
              <a:off x="1721165" y="1118100"/>
              <a:ext cx="303391" cy="92443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1" name="Половина рамки 350"/>
            <p:cNvSpPr/>
            <p:nvPr/>
          </p:nvSpPr>
          <p:spPr>
            <a:xfrm rot="16200000">
              <a:off x="1146251" y="998052"/>
              <a:ext cx="92442" cy="332541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2" name="Половина рамки 351"/>
            <p:cNvSpPr/>
            <p:nvPr/>
          </p:nvSpPr>
          <p:spPr>
            <a:xfrm>
              <a:off x="1025807" y="829443"/>
              <a:ext cx="336554" cy="100998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3" name="Половина рамки 352"/>
            <p:cNvSpPr/>
            <p:nvPr/>
          </p:nvSpPr>
          <p:spPr>
            <a:xfrm rot="5400000">
              <a:off x="1820288" y="728333"/>
              <a:ext cx="103999" cy="299774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4" name="Прямоугольник 353"/>
            <p:cNvSpPr/>
            <p:nvPr/>
          </p:nvSpPr>
          <p:spPr>
            <a:xfrm>
              <a:off x="1026742" y="830068"/>
              <a:ext cx="983853" cy="348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  <a:defRPr/>
              </a:pPr>
              <a:r>
                <a:rPr lang="ru-RU" sz="900" b="1" dirty="0">
                  <a:solidFill>
                    <a:schemeClr val="bg1"/>
                  </a:solidFill>
                </a:rPr>
                <a:t>«Пост 102»</a:t>
              </a:r>
            </a:p>
            <a:p>
              <a:pPr algn="ctr">
                <a:lnSpc>
                  <a:spcPts val="1000"/>
                </a:lnSpc>
                <a:defRPr/>
              </a:pPr>
              <a:r>
                <a:rPr lang="ru-RU" sz="900" b="1" dirty="0">
                  <a:solidFill>
                    <a:schemeClr val="bg1"/>
                  </a:solidFill>
                </a:rPr>
                <a:t>(</a:t>
              </a:r>
              <a:r>
                <a:rPr lang="ru-RU" sz="900" b="1" dirty="0" err="1">
                  <a:solidFill>
                    <a:schemeClr val="bg1"/>
                  </a:solidFill>
                </a:rPr>
                <a:t>паркоматы</a:t>
              </a:r>
              <a:r>
                <a:rPr lang="ru-RU" sz="900" b="1" dirty="0">
                  <a:solidFill>
                    <a:schemeClr val="bg1"/>
                  </a:solidFill>
                </a:rPr>
                <a:t>)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55" name="Прямая соединительная линия 354"/>
          <p:cNvCxnSpPr/>
          <p:nvPr/>
        </p:nvCxnSpPr>
        <p:spPr>
          <a:xfrm>
            <a:off x="1001907" y="1221036"/>
            <a:ext cx="360168" cy="579189"/>
          </a:xfrm>
          <a:prstGeom prst="line">
            <a:avLst/>
          </a:prstGeom>
          <a:noFill/>
          <a:ln w="31750" cap="flat" cmpd="sng" algn="ctr">
            <a:solidFill>
              <a:srgbClr val="4F81BD"/>
            </a:solidFill>
            <a:prstDash val="solid"/>
          </a:ln>
          <a:effectLst/>
        </p:spPr>
      </p:cxnSp>
      <p:cxnSp>
        <p:nvCxnSpPr>
          <p:cNvPr id="359" name="Прямая со стрелкой 358"/>
          <p:cNvCxnSpPr/>
          <p:nvPr/>
        </p:nvCxnSpPr>
        <p:spPr>
          <a:xfrm flipV="1">
            <a:off x="678465" y="1814543"/>
            <a:ext cx="482797" cy="15318"/>
          </a:xfrm>
          <a:prstGeom prst="straightConnector1">
            <a:avLst/>
          </a:prstGeom>
          <a:ln w="317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0" name="Группа 359"/>
          <p:cNvGrpSpPr/>
          <p:nvPr/>
        </p:nvGrpSpPr>
        <p:grpSpPr>
          <a:xfrm>
            <a:off x="3454695" y="5197586"/>
            <a:ext cx="1988495" cy="560394"/>
            <a:chOff x="755576" y="815525"/>
            <a:chExt cx="1988495" cy="560394"/>
          </a:xfrm>
        </p:grpSpPr>
        <p:sp>
          <p:nvSpPr>
            <p:cNvPr id="361" name="Половина рамки 360"/>
            <p:cNvSpPr/>
            <p:nvPr/>
          </p:nvSpPr>
          <p:spPr>
            <a:xfrm rot="10800000">
              <a:off x="1905986" y="1215881"/>
              <a:ext cx="838085" cy="160037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2" name="Половина рамки 361"/>
            <p:cNvSpPr/>
            <p:nvPr/>
          </p:nvSpPr>
          <p:spPr>
            <a:xfrm rot="16200000">
              <a:off x="1055292" y="892446"/>
              <a:ext cx="190991" cy="775955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3" name="Прямоугольник 362"/>
            <p:cNvSpPr/>
            <p:nvPr/>
          </p:nvSpPr>
          <p:spPr>
            <a:xfrm>
              <a:off x="777098" y="855040"/>
              <a:ext cx="1898167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  <a:defRPr/>
              </a:pPr>
              <a:r>
                <a:rPr lang="ru-RU" sz="900" b="1" dirty="0">
                  <a:solidFill>
                    <a:schemeClr val="bg1"/>
                  </a:solidFill>
                </a:rPr>
                <a:t>Место высадки участников, прибывающих на автобусах и с водителем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64" name="Половина рамки 363"/>
            <p:cNvSpPr/>
            <p:nvPr/>
          </p:nvSpPr>
          <p:spPr>
            <a:xfrm>
              <a:off x="755576" y="822786"/>
              <a:ext cx="785318" cy="208205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5" name="Половина рамки 364"/>
            <p:cNvSpPr/>
            <p:nvPr/>
          </p:nvSpPr>
          <p:spPr>
            <a:xfrm rot="5400000">
              <a:off x="2232774" y="491300"/>
              <a:ext cx="179642" cy="828092"/>
            </a:xfrm>
            <a:prstGeom prst="halfFrame">
              <a:avLst>
                <a:gd name="adj1" fmla="val 9195"/>
                <a:gd name="adj2" fmla="val 9195"/>
              </a:avLst>
            </a:prstGeom>
            <a:solidFill>
              <a:srgbClr val="5B9BD5"/>
            </a:solidFill>
            <a:ln w="31750" cap="flat" cmpd="dbl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913911" y="1807483"/>
            <a:ext cx="423364" cy="479368"/>
            <a:chOff x="913911" y="1807483"/>
            <a:chExt cx="423364" cy="479368"/>
          </a:xfrm>
        </p:grpSpPr>
        <p:cxnSp>
          <p:nvCxnSpPr>
            <p:cNvPr id="369" name="Прямая со стрелкой 368"/>
            <p:cNvCxnSpPr/>
            <p:nvPr/>
          </p:nvCxnSpPr>
          <p:spPr>
            <a:xfrm flipV="1">
              <a:off x="1141111" y="1807483"/>
              <a:ext cx="196164" cy="74682"/>
            </a:xfrm>
            <a:prstGeom prst="straightConnector1">
              <a:avLst/>
            </a:prstGeom>
            <a:ln w="31750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олилиния 21"/>
            <p:cNvSpPr/>
            <p:nvPr/>
          </p:nvSpPr>
          <p:spPr>
            <a:xfrm rot="21286217">
              <a:off x="913911" y="1891563"/>
              <a:ext cx="266700" cy="395288"/>
            </a:xfrm>
            <a:custGeom>
              <a:avLst/>
              <a:gdLst>
                <a:gd name="connsiteX0" fmla="*/ 266700 w 266700"/>
                <a:gd name="connsiteY0" fmla="*/ 0 h 395288"/>
                <a:gd name="connsiteX1" fmla="*/ 157163 w 266700"/>
                <a:gd name="connsiteY1" fmla="*/ 61913 h 395288"/>
                <a:gd name="connsiteX2" fmla="*/ 71438 w 266700"/>
                <a:gd name="connsiteY2" fmla="*/ 147638 h 395288"/>
                <a:gd name="connsiteX3" fmla="*/ 23813 w 266700"/>
                <a:gd name="connsiteY3" fmla="*/ 261938 h 395288"/>
                <a:gd name="connsiteX4" fmla="*/ 0 w 266700"/>
                <a:gd name="connsiteY4" fmla="*/ 395288 h 395288"/>
                <a:gd name="connsiteX5" fmla="*/ 0 w 266700"/>
                <a:gd name="connsiteY5" fmla="*/ 395288 h 39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" h="395288">
                  <a:moveTo>
                    <a:pt x="266700" y="0"/>
                  </a:moveTo>
                  <a:cubicBezTo>
                    <a:pt x="228203" y="18653"/>
                    <a:pt x="189707" y="37307"/>
                    <a:pt x="157163" y="61913"/>
                  </a:cubicBezTo>
                  <a:cubicBezTo>
                    <a:pt x="124619" y="86519"/>
                    <a:pt x="93663" y="114301"/>
                    <a:pt x="71438" y="147638"/>
                  </a:cubicBezTo>
                  <a:cubicBezTo>
                    <a:pt x="49213" y="180975"/>
                    <a:pt x="35719" y="220663"/>
                    <a:pt x="23813" y="261938"/>
                  </a:cubicBezTo>
                  <a:cubicBezTo>
                    <a:pt x="11907" y="303213"/>
                    <a:pt x="0" y="395288"/>
                    <a:pt x="0" y="395288"/>
                  </a:cubicBezTo>
                  <a:lnTo>
                    <a:pt x="0" y="395288"/>
                  </a:lnTo>
                </a:path>
              </a:pathLst>
            </a:cu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Полилиния 28"/>
          <p:cNvSpPr/>
          <p:nvPr/>
        </p:nvSpPr>
        <p:spPr>
          <a:xfrm>
            <a:off x="4395788" y="1420656"/>
            <a:ext cx="2114550" cy="122394"/>
          </a:xfrm>
          <a:custGeom>
            <a:avLst/>
            <a:gdLst>
              <a:gd name="connsiteX0" fmla="*/ 0 w 2114550"/>
              <a:gd name="connsiteY0" fmla="*/ 70007 h 122394"/>
              <a:gd name="connsiteX1" fmla="*/ 404812 w 2114550"/>
              <a:gd name="connsiteY1" fmla="*/ 22382 h 122394"/>
              <a:gd name="connsiteX2" fmla="*/ 766762 w 2114550"/>
              <a:gd name="connsiteY2" fmla="*/ 3332 h 122394"/>
              <a:gd name="connsiteX3" fmla="*/ 1114425 w 2114550"/>
              <a:gd name="connsiteY3" fmla="*/ 3332 h 122394"/>
              <a:gd name="connsiteX4" fmla="*/ 1528762 w 2114550"/>
              <a:gd name="connsiteY4" fmla="*/ 36669 h 122394"/>
              <a:gd name="connsiteX5" fmla="*/ 1900237 w 2114550"/>
              <a:gd name="connsiteY5" fmla="*/ 84294 h 122394"/>
              <a:gd name="connsiteX6" fmla="*/ 2114550 w 2114550"/>
              <a:gd name="connsiteY6" fmla="*/ 122394 h 12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4550" h="122394">
                <a:moveTo>
                  <a:pt x="0" y="70007"/>
                </a:moveTo>
                <a:cubicBezTo>
                  <a:pt x="138509" y="51750"/>
                  <a:pt x="277018" y="33494"/>
                  <a:pt x="404812" y="22382"/>
                </a:cubicBezTo>
                <a:cubicBezTo>
                  <a:pt x="532606" y="11270"/>
                  <a:pt x="648493" y="6507"/>
                  <a:pt x="766762" y="3332"/>
                </a:cubicBezTo>
                <a:cubicBezTo>
                  <a:pt x="885031" y="157"/>
                  <a:pt x="987425" y="-2224"/>
                  <a:pt x="1114425" y="3332"/>
                </a:cubicBezTo>
                <a:cubicBezTo>
                  <a:pt x="1241425" y="8888"/>
                  <a:pt x="1397793" y="23175"/>
                  <a:pt x="1528762" y="36669"/>
                </a:cubicBezTo>
                <a:cubicBezTo>
                  <a:pt x="1659731" y="50163"/>
                  <a:pt x="1802606" y="70006"/>
                  <a:pt x="1900237" y="84294"/>
                </a:cubicBezTo>
                <a:cubicBezTo>
                  <a:pt x="1997868" y="98582"/>
                  <a:pt x="2056209" y="110488"/>
                  <a:pt x="2114550" y="122394"/>
                </a:cubicBez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1528763" y="2233613"/>
            <a:ext cx="2524125" cy="1543050"/>
          </a:xfrm>
          <a:custGeom>
            <a:avLst/>
            <a:gdLst>
              <a:gd name="connsiteX0" fmla="*/ 2524125 w 2524125"/>
              <a:gd name="connsiteY0" fmla="*/ 0 h 1543050"/>
              <a:gd name="connsiteX1" fmla="*/ 2114550 w 2524125"/>
              <a:gd name="connsiteY1" fmla="*/ 119062 h 1543050"/>
              <a:gd name="connsiteX2" fmla="*/ 1847850 w 2524125"/>
              <a:gd name="connsiteY2" fmla="*/ 228600 h 1543050"/>
              <a:gd name="connsiteX3" fmla="*/ 1571625 w 2524125"/>
              <a:gd name="connsiteY3" fmla="*/ 347662 h 1543050"/>
              <a:gd name="connsiteX4" fmla="*/ 1262062 w 2524125"/>
              <a:gd name="connsiteY4" fmla="*/ 523875 h 1543050"/>
              <a:gd name="connsiteX5" fmla="*/ 928687 w 2524125"/>
              <a:gd name="connsiteY5" fmla="*/ 728662 h 1543050"/>
              <a:gd name="connsiteX6" fmla="*/ 700087 w 2524125"/>
              <a:gd name="connsiteY6" fmla="*/ 885825 h 1543050"/>
              <a:gd name="connsiteX7" fmla="*/ 481012 w 2524125"/>
              <a:gd name="connsiteY7" fmla="*/ 1066800 h 1543050"/>
              <a:gd name="connsiteX8" fmla="*/ 300037 w 2524125"/>
              <a:gd name="connsiteY8" fmla="*/ 1219200 h 1543050"/>
              <a:gd name="connsiteX9" fmla="*/ 190500 w 2524125"/>
              <a:gd name="connsiteY9" fmla="*/ 1357312 h 1543050"/>
              <a:gd name="connsiteX10" fmla="*/ 0 w 2524125"/>
              <a:gd name="connsiteY10" fmla="*/ 154305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24125" h="1543050">
                <a:moveTo>
                  <a:pt x="2524125" y="0"/>
                </a:moveTo>
                <a:cubicBezTo>
                  <a:pt x="2375693" y="40481"/>
                  <a:pt x="2227262" y="80962"/>
                  <a:pt x="2114550" y="119062"/>
                </a:cubicBezTo>
                <a:cubicBezTo>
                  <a:pt x="2001837" y="157162"/>
                  <a:pt x="1847850" y="228600"/>
                  <a:pt x="1847850" y="228600"/>
                </a:cubicBezTo>
                <a:cubicBezTo>
                  <a:pt x="1757363" y="266700"/>
                  <a:pt x="1669256" y="298450"/>
                  <a:pt x="1571625" y="347662"/>
                </a:cubicBezTo>
                <a:cubicBezTo>
                  <a:pt x="1473994" y="396875"/>
                  <a:pt x="1369218" y="460375"/>
                  <a:pt x="1262062" y="523875"/>
                </a:cubicBezTo>
                <a:cubicBezTo>
                  <a:pt x="1154906" y="587375"/>
                  <a:pt x="1022349" y="668337"/>
                  <a:pt x="928687" y="728662"/>
                </a:cubicBezTo>
                <a:cubicBezTo>
                  <a:pt x="835025" y="788987"/>
                  <a:pt x="774699" y="829469"/>
                  <a:pt x="700087" y="885825"/>
                </a:cubicBezTo>
                <a:cubicBezTo>
                  <a:pt x="625475" y="942181"/>
                  <a:pt x="481012" y="1066800"/>
                  <a:pt x="481012" y="1066800"/>
                </a:cubicBezTo>
                <a:cubicBezTo>
                  <a:pt x="414337" y="1122362"/>
                  <a:pt x="348456" y="1170781"/>
                  <a:pt x="300037" y="1219200"/>
                </a:cubicBezTo>
                <a:cubicBezTo>
                  <a:pt x="251618" y="1267619"/>
                  <a:pt x="240506" y="1303337"/>
                  <a:pt x="190500" y="1357312"/>
                </a:cubicBezTo>
                <a:cubicBezTo>
                  <a:pt x="140494" y="1411287"/>
                  <a:pt x="70247" y="1477168"/>
                  <a:pt x="0" y="1543050"/>
                </a:cubicBez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1" name="Полилиния 370"/>
          <p:cNvSpPr/>
          <p:nvPr/>
        </p:nvSpPr>
        <p:spPr>
          <a:xfrm rot="859329">
            <a:off x="5082495" y="2917828"/>
            <a:ext cx="3221911" cy="348116"/>
          </a:xfrm>
          <a:custGeom>
            <a:avLst/>
            <a:gdLst>
              <a:gd name="connsiteX0" fmla="*/ 0 w 2114550"/>
              <a:gd name="connsiteY0" fmla="*/ 70007 h 122394"/>
              <a:gd name="connsiteX1" fmla="*/ 404812 w 2114550"/>
              <a:gd name="connsiteY1" fmla="*/ 22382 h 122394"/>
              <a:gd name="connsiteX2" fmla="*/ 766762 w 2114550"/>
              <a:gd name="connsiteY2" fmla="*/ 3332 h 122394"/>
              <a:gd name="connsiteX3" fmla="*/ 1114425 w 2114550"/>
              <a:gd name="connsiteY3" fmla="*/ 3332 h 122394"/>
              <a:gd name="connsiteX4" fmla="*/ 1528762 w 2114550"/>
              <a:gd name="connsiteY4" fmla="*/ 36669 h 122394"/>
              <a:gd name="connsiteX5" fmla="*/ 1900237 w 2114550"/>
              <a:gd name="connsiteY5" fmla="*/ 84294 h 122394"/>
              <a:gd name="connsiteX6" fmla="*/ 2114550 w 2114550"/>
              <a:gd name="connsiteY6" fmla="*/ 122394 h 12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4550" h="122394">
                <a:moveTo>
                  <a:pt x="0" y="70007"/>
                </a:moveTo>
                <a:cubicBezTo>
                  <a:pt x="138509" y="51750"/>
                  <a:pt x="277018" y="33494"/>
                  <a:pt x="404812" y="22382"/>
                </a:cubicBezTo>
                <a:cubicBezTo>
                  <a:pt x="532606" y="11270"/>
                  <a:pt x="648493" y="6507"/>
                  <a:pt x="766762" y="3332"/>
                </a:cubicBezTo>
                <a:cubicBezTo>
                  <a:pt x="885031" y="157"/>
                  <a:pt x="987425" y="-2224"/>
                  <a:pt x="1114425" y="3332"/>
                </a:cubicBezTo>
                <a:cubicBezTo>
                  <a:pt x="1241425" y="8888"/>
                  <a:pt x="1397793" y="23175"/>
                  <a:pt x="1528762" y="36669"/>
                </a:cubicBezTo>
                <a:cubicBezTo>
                  <a:pt x="1659731" y="50163"/>
                  <a:pt x="1802606" y="70006"/>
                  <a:pt x="1900237" y="84294"/>
                </a:cubicBezTo>
                <a:cubicBezTo>
                  <a:pt x="1997868" y="98582"/>
                  <a:pt x="2056209" y="110488"/>
                  <a:pt x="2114550" y="122394"/>
                </a:cubicBez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5" name="Блок-схема: узел 294"/>
          <p:cNvSpPr/>
          <p:nvPr/>
        </p:nvSpPr>
        <p:spPr>
          <a:xfrm>
            <a:off x="6433295" y="1543050"/>
            <a:ext cx="83409" cy="68932"/>
          </a:xfrm>
          <a:prstGeom prst="flowChartConnector">
            <a:avLst/>
          </a:prstGeom>
          <a:solidFill>
            <a:schemeClr val="accent1"/>
          </a:solidFill>
          <a:ln>
            <a:solidFill>
              <a:srgbClr val="33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олилиния 56"/>
          <p:cNvSpPr/>
          <p:nvPr/>
        </p:nvSpPr>
        <p:spPr>
          <a:xfrm>
            <a:off x="6853238" y="1638300"/>
            <a:ext cx="2276475" cy="1252538"/>
          </a:xfrm>
          <a:custGeom>
            <a:avLst/>
            <a:gdLst>
              <a:gd name="connsiteX0" fmla="*/ 0 w 2276475"/>
              <a:gd name="connsiteY0" fmla="*/ 0 h 1252538"/>
              <a:gd name="connsiteX1" fmla="*/ 395287 w 2276475"/>
              <a:gd name="connsiteY1" fmla="*/ 119063 h 1252538"/>
              <a:gd name="connsiteX2" fmla="*/ 790575 w 2276475"/>
              <a:gd name="connsiteY2" fmla="*/ 257175 h 1252538"/>
              <a:gd name="connsiteX3" fmla="*/ 1081087 w 2276475"/>
              <a:gd name="connsiteY3" fmla="*/ 385763 h 1252538"/>
              <a:gd name="connsiteX4" fmla="*/ 1366837 w 2276475"/>
              <a:gd name="connsiteY4" fmla="*/ 509588 h 1252538"/>
              <a:gd name="connsiteX5" fmla="*/ 1614487 w 2276475"/>
              <a:gd name="connsiteY5" fmla="*/ 647700 h 1252538"/>
              <a:gd name="connsiteX6" fmla="*/ 1881187 w 2276475"/>
              <a:gd name="connsiteY6" fmla="*/ 842963 h 1252538"/>
              <a:gd name="connsiteX7" fmla="*/ 2100262 w 2276475"/>
              <a:gd name="connsiteY7" fmla="*/ 1062038 h 1252538"/>
              <a:gd name="connsiteX8" fmla="*/ 2276475 w 2276475"/>
              <a:gd name="connsiteY8" fmla="*/ 1252538 h 125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6475" h="1252538">
                <a:moveTo>
                  <a:pt x="0" y="0"/>
                </a:moveTo>
                <a:cubicBezTo>
                  <a:pt x="131762" y="38100"/>
                  <a:pt x="263525" y="76201"/>
                  <a:pt x="395287" y="119063"/>
                </a:cubicBezTo>
                <a:cubicBezTo>
                  <a:pt x="527049" y="161925"/>
                  <a:pt x="676275" y="212725"/>
                  <a:pt x="790575" y="257175"/>
                </a:cubicBezTo>
                <a:cubicBezTo>
                  <a:pt x="904875" y="301625"/>
                  <a:pt x="1081087" y="385763"/>
                  <a:pt x="1081087" y="385763"/>
                </a:cubicBezTo>
                <a:cubicBezTo>
                  <a:pt x="1177131" y="427832"/>
                  <a:pt x="1277937" y="465932"/>
                  <a:pt x="1366837" y="509588"/>
                </a:cubicBezTo>
                <a:cubicBezTo>
                  <a:pt x="1455737" y="553244"/>
                  <a:pt x="1528762" y="592138"/>
                  <a:pt x="1614487" y="647700"/>
                </a:cubicBezTo>
                <a:cubicBezTo>
                  <a:pt x="1700212" y="703263"/>
                  <a:pt x="1800225" y="773907"/>
                  <a:pt x="1881187" y="842963"/>
                </a:cubicBezTo>
                <a:cubicBezTo>
                  <a:pt x="1962149" y="912019"/>
                  <a:pt x="2034381" y="993776"/>
                  <a:pt x="2100262" y="1062038"/>
                </a:cubicBezTo>
                <a:cubicBezTo>
                  <a:pt x="2166143" y="1130300"/>
                  <a:pt x="2221309" y="1191419"/>
                  <a:pt x="2276475" y="1252538"/>
                </a:cubicBez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2" name="Группа 371"/>
          <p:cNvGrpSpPr/>
          <p:nvPr/>
        </p:nvGrpSpPr>
        <p:grpSpPr>
          <a:xfrm rot="20574371">
            <a:off x="465005" y="1500735"/>
            <a:ext cx="291613" cy="365840"/>
            <a:chOff x="2691836" y="1319019"/>
            <a:chExt cx="289768" cy="417887"/>
          </a:xfrm>
        </p:grpSpPr>
        <p:sp>
          <p:nvSpPr>
            <p:cNvPr id="373" name="Дуга 372"/>
            <p:cNvSpPr/>
            <p:nvPr/>
          </p:nvSpPr>
          <p:spPr>
            <a:xfrm rot="12490011">
              <a:off x="2691836" y="1319019"/>
              <a:ext cx="289768" cy="360040"/>
            </a:xfrm>
            <a:prstGeom prst="arc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4" name="Прямая со стрелкой 373"/>
            <p:cNvCxnSpPr/>
            <p:nvPr/>
          </p:nvCxnSpPr>
          <p:spPr>
            <a:xfrm rot="14411977" flipH="1">
              <a:off x="2726115" y="1680263"/>
              <a:ext cx="95641" cy="17645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5" name="Группа 374"/>
          <p:cNvGrpSpPr/>
          <p:nvPr/>
        </p:nvGrpSpPr>
        <p:grpSpPr>
          <a:xfrm rot="12696165">
            <a:off x="399904" y="4228734"/>
            <a:ext cx="242169" cy="311109"/>
            <a:chOff x="6562086" y="4061189"/>
            <a:chExt cx="289813" cy="371774"/>
          </a:xfrm>
        </p:grpSpPr>
        <p:sp>
          <p:nvSpPr>
            <p:cNvPr id="376" name="Дуга 375"/>
            <p:cNvSpPr/>
            <p:nvPr/>
          </p:nvSpPr>
          <p:spPr>
            <a:xfrm rot="3092539">
              <a:off x="6550271" y="4073004"/>
              <a:ext cx="313443" cy="289813"/>
            </a:xfrm>
            <a:prstGeom prst="arc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7" name="Прямая со стрелкой 376"/>
            <p:cNvCxnSpPr/>
            <p:nvPr/>
          </p:nvCxnSpPr>
          <p:spPr>
            <a:xfrm flipH="1">
              <a:off x="6711755" y="4314825"/>
              <a:ext cx="117671" cy="118138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8" name="Группа 377"/>
          <p:cNvGrpSpPr/>
          <p:nvPr/>
        </p:nvGrpSpPr>
        <p:grpSpPr>
          <a:xfrm rot="13411269">
            <a:off x="622191" y="3839091"/>
            <a:ext cx="291613" cy="464272"/>
            <a:chOff x="2716373" y="1206584"/>
            <a:chExt cx="289768" cy="530322"/>
          </a:xfrm>
        </p:grpSpPr>
        <p:sp>
          <p:nvSpPr>
            <p:cNvPr id="379" name="Дуга 378"/>
            <p:cNvSpPr/>
            <p:nvPr/>
          </p:nvSpPr>
          <p:spPr>
            <a:xfrm rot="12490011">
              <a:off x="2716373" y="1206584"/>
              <a:ext cx="289768" cy="479551"/>
            </a:xfrm>
            <a:prstGeom prst="arc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0" name="Прямая со стрелкой 379"/>
            <p:cNvCxnSpPr/>
            <p:nvPr/>
          </p:nvCxnSpPr>
          <p:spPr>
            <a:xfrm rot="14411977" flipH="1">
              <a:off x="2726115" y="1680263"/>
              <a:ext cx="95641" cy="17645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Прямая соединительная линия 92"/>
          <p:cNvCxnSpPr/>
          <p:nvPr/>
        </p:nvCxnSpPr>
        <p:spPr>
          <a:xfrm>
            <a:off x="932085" y="2284515"/>
            <a:ext cx="17668" cy="14921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2" name="TextBox 381"/>
          <p:cNvSpPr txBox="1"/>
          <p:nvPr/>
        </p:nvSpPr>
        <p:spPr>
          <a:xfrm>
            <a:off x="3586536" y="2852936"/>
            <a:ext cx="981253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Парковка для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посетителей</a:t>
            </a:r>
          </a:p>
          <a:p>
            <a:pPr algn="ctr">
              <a:lnSpc>
                <a:spcPts val="1000"/>
              </a:lnSpc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(3500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машиномест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8757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9106</TotalTime>
  <Words>129</Words>
  <Application>Microsoft Office PowerPoint</Application>
  <PresentationFormat>Экран (4:3)</PresentationFormat>
  <Paragraphs>28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Схема движения участников мероприятия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Игорь</cp:lastModifiedBy>
  <cp:revision>1818</cp:revision>
  <cp:lastPrinted>2019-05-02T12:28:46Z</cp:lastPrinted>
  <dcterms:created xsi:type="dcterms:W3CDTF">2017-02-09T10:09:37Z</dcterms:created>
  <dcterms:modified xsi:type="dcterms:W3CDTF">2022-05-17T13:17:49Z</dcterms:modified>
</cp:coreProperties>
</file>